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discriminator has two tasks – to distinguish if the input is real or fake and to classify correctly the target domain – what we want to change</a:t>
            </a: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tasks – generate an image that looks real, that looks like it belongs to the target domain and to be cycle consistency .</a:t>
            </a: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pic>
        <p:nvPicPr>
          <p:cNvPr id="4" name="image22.png" descr="top-logo">
            <a:extLst>
              <a:ext uri="{FF2B5EF4-FFF2-40B4-BE49-F238E27FC236}">
                <a16:creationId xmlns:a16="http://schemas.microsoft.com/office/drawing/2014/main" id="{F316BDD3-A26E-294C-BBD6-D54C2A5107D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12F00-16C3-EFBC-78E7-448146C25756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0AF7D-6E9B-D922-5C54-726629D3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25" y="1865501"/>
            <a:ext cx="3952127" cy="2139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62851-B898-9C48-D308-47928D39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6" y="1880933"/>
            <a:ext cx="3894291" cy="213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E84A4-3BDC-AE19-26C9-F58651180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8556"/>
          <a:stretch/>
        </p:blipFill>
        <p:spPr>
          <a:xfrm>
            <a:off x="4045201" y="1292215"/>
            <a:ext cx="5845047" cy="5365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60140" y="1597436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57560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22446-0E0C-A8B2-32A7-EFF9EDEC7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78"/>
          <a:stretch/>
        </p:blipFill>
        <p:spPr>
          <a:xfrm>
            <a:off x="3793609" y="6307423"/>
            <a:ext cx="5913632" cy="5346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5882640" y="6602269"/>
            <a:ext cx="743711" cy="239849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78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068B8E-EF70-37B7-A3EF-5967489B3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65" y="3995367"/>
            <a:ext cx="3943557" cy="2135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599781-FDF2-39F6-9CFA-CC85DE459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56" y="4005433"/>
            <a:ext cx="3885846" cy="2135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81B2FC-D884-3DA3-272B-86D8F7539A69}"/>
              </a:ext>
            </a:extLst>
          </p:cNvPr>
          <p:cNvSpPr txBox="1"/>
          <p:nvPr/>
        </p:nvSpPr>
        <p:spPr>
          <a:xfrm>
            <a:off x="9312484" y="438952"/>
            <a:ext cx="256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training: 74.32%</a:t>
            </a:r>
            <a:endParaRPr lang="en-US" sz="16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/>
          <a:stretch/>
        </p:blipFill>
        <p:spPr bwMode="auto">
          <a:xfrm>
            <a:off x="1050056" y="1902056"/>
            <a:ext cx="6101211" cy="32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76199-D579-174F-0EAD-67E7EAB883E8}"/>
              </a:ext>
            </a:extLst>
          </p:cNvPr>
          <p:cNvSpPr txBox="1"/>
          <p:nvPr/>
        </p:nvSpPr>
        <p:spPr>
          <a:xfrm>
            <a:off x="8368639" y="462116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Training graphs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63F7917-0D15-6A48-FCDC-6FD99C05E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31" y="1139071"/>
            <a:ext cx="3636050" cy="203645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36857DE-94C1-24B4-1B78-BECB16EEA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98" y="4291261"/>
            <a:ext cx="3528514" cy="2036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990DC-5F82-9052-5EA5-4EBED2FC2DF9}"/>
              </a:ext>
            </a:extLst>
          </p:cNvPr>
          <p:cNvSpPr txBox="1"/>
          <p:nvPr/>
        </p:nvSpPr>
        <p:spPr>
          <a:xfrm>
            <a:off x="3638313" y="246817"/>
            <a:ext cx="3257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 ~ 45%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6BC63-03BF-D548-F388-D326AC878FA4}"/>
              </a:ext>
            </a:extLst>
          </p:cNvPr>
          <p:cNvSpPr txBox="1"/>
          <p:nvPr/>
        </p:nvSpPr>
        <p:spPr>
          <a:xfrm>
            <a:off x="3638313" y="6327717"/>
            <a:ext cx="3806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Accuracy ~ 80%</a:t>
            </a: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79E9B-6262-A0C1-A0A1-B7E003A01D42}"/>
              </a:ext>
            </a:extLst>
          </p:cNvPr>
          <p:cNvSpPr txBox="1"/>
          <p:nvPr/>
        </p:nvSpPr>
        <p:spPr>
          <a:xfrm>
            <a:off x="588021" y="1489360"/>
            <a:ext cx="113924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Train the network on a large verity of augmentations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Run more tests with a range of seed numbers for more reliable results.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dataset’s information of attributes for each identity to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StarGAN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in order to make a more reliable attributes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Train the model on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other domains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– such as eyeglasses, beard, face expressions etc.</a:t>
            </a:r>
          </a:p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238" name="Picture 9237">
            <a:extLst>
              <a:ext uri="{FF2B5EF4-FFF2-40B4-BE49-F238E27FC236}">
                <a16:creationId xmlns:a16="http://schemas.microsoft.com/office/drawing/2014/main" id="{EDFEE9AB-9E2B-6228-6E74-2EBBC937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29" y="4365675"/>
            <a:ext cx="5840771" cy="2238682"/>
          </a:xfrm>
          <a:prstGeom prst="rect">
            <a:avLst/>
          </a:prstGeom>
        </p:spPr>
      </p:pic>
      <p:sp>
        <p:nvSpPr>
          <p:cNvPr id="9240" name="TextBox 9239">
            <a:extLst>
              <a:ext uri="{FF2B5EF4-FFF2-40B4-BE49-F238E27FC236}">
                <a16:creationId xmlns:a16="http://schemas.microsoft.com/office/drawing/2014/main" id="{37909206-3447-940C-7DCA-F629CF98B894}"/>
              </a:ext>
            </a:extLst>
          </p:cNvPr>
          <p:cNvSpPr txBox="1"/>
          <p:nvPr/>
        </p:nvSpPr>
        <p:spPr>
          <a:xfrm>
            <a:off x="588021" y="4243960"/>
            <a:ext cx="5840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342900">
              <a:spcBef>
                <a:spcPts val="1800"/>
              </a:spcBef>
              <a:spcAft>
                <a:spcPts val="1800"/>
              </a:spcAft>
              <a:buFont typeface="+mj-lt"/>
              <a:buAutoNum type="arabicPeriod" startAt="5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Build 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inference algorithm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that can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distinguish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 whether the system is under adversarial attack, 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without specifying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who is the real identity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B76380-2DE3-F33F-82EC-9F64F2D663F2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FCC7E2-2F2E-9FDB-020A-D36CA0902A6F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A76F5-C101-C23D-ED3A-8AB0FA0A9F2B}"/>
              </a:ext>
            </a:extLst>
          </p:cNvPr>
          <p:cNvSpPr/>
          <p:nvPr/>
        </p:nvSpPr>
        <p:spPr>
          <a:xfrm>
            <a:off x="4573563" y="6441530"/>
            <a:ext cx="3044872" cy="54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Clr>
                <a:schemeClr val="tx1"/>
              </a:buClr>
              <a:buSzPct val="75000"/>
            </a:pPr>
            <a:r>
              <a:rPr lang="en-US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24 / 01 / 2023</a:t>
            </a:r>
          </a:p>
        </p:txBody>
      </p:sp>
      <p:pic>
        <p:nvPicPr>
          <p:cNvPr id="7" name="image22.png" descr="top-logo">
            <a:extLst>
              <a:ext uri="{FF2B5EF4-FFF2-40B4-BE49-F238E27FC236}">
                <a16:creationId xmlns:a16="http://schemas.microsoft.com/office/drawing/2014/main" id="{A1197F0A-A607-16C2-F9C9-4BAF2F1C9A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199" y="93405"/>
            <a:ext cx="488950" cy="669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401571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4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98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1833529" y="3544942"/>
            <a:ext cx="2682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24008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5713050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Classifier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4929036" y="3544942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219667BB-52B8-F13D-23B2-54CCBB42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03" y="3506062"/>
            <a:ext cx="4061110" cy="30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BA92-71C4-360A-F423-D5D2BFFD7C9A}"/>
              </a:ext>
            </a:extLst>
          </p:cNvPr>
          <p:cNvSpPr txBox="1"/>
          <p:nvPr/>
        </p:nvSpPr>
        <p:spPr>
          <a:xfrm>
            <a:off x="9302892" y="3103990"/>
            <a:ext cx="180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Triplet Loss</a:t>
            </a:r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DATASET: </a:t>
            </a:r>
            <a:r>
              <a:rPr lang="en-US" sz="2000" b="1" dirty="0">
                <a:solidFill>
                  <a:schemeClr val="bg1"/>
                </a:solidFill>
              </a:rPr>
              <a:t>subset of </a:t>
            </a:r>
            <a:r>
              <a:rPr lang="en-US" sz="2200" b="1" dirty="0" err="1">
                <a:solidFill>
                  <a:schemeClr val="bg1"/>
                </a:solidFill>
              </a:rPr>
              <a:t>Celeba-hq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C0851-10B1-4375-DE53-6D9D73EA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1" y="2467178"/>
            <a:ext cx="5885090" cy="321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B1009-3180-2444-EFD0-C09CB22E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" y="2443174"/>
            <a:ext cx="5928447" cy="3225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3C17CE-AEC3-7468-44B3-3CE0A870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49" y="5655095"/>
            <a:ext cx="8893694" cy="736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</p:cNvCxnSpPr>
          <p:nvPr/>
        </p:nvCxnSpPr>
        <p:spPr>
          <a:xfrm flipH="1">
            <a:off x="2466668" y="4803618"/>
            <a:ext cx="1872604" cy="63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024284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color, noise and blur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from scratch and got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259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0929"/>
            <a:ext cx="4739535" cy="188956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FDEB78-B527-D07D-044A-68894C8F0610}"/>
              </a:ext>
            </a:extLst>
          </p:cNvPr>
          <p:cNvSpPr txBox="1">
            <a:spLocks/>
          </p:cNvSpPr>
          <p:nvPr/>
        </p:nvSpPr>
        <p:spPr>
          <a:xfrm>
            <a:off x="2012691" y="1583624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259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0929"/>
            <a:ext cx="4747663" cy="1892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3B54-14D8-E558-A0C8-C465D1AB4ED1}"/>
              </a:ext>
            </a:extLst>
          </p:cNvPr>
          <p:cNvSpPr txBox="1">
            <a:spLocks/>
          </p:cNvSpPr>
          <p:nvPr/>
        </p:nvSpPr>
        <p:spPr>
          <a:xfrm>
            <a:off x="3417378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F87779-4D70-B290-88D0-C5D79B5AA87D}"/>
              </a:ext>
            </a:extLst>
          </p:cNvPr>
          <p:cNvSpPr txBox="1">
            <a:spLocks/>
          </p:cNvSpPr>
          <p:nvPr/>
        </p:nvSpPr>
        <p:spPr>
          <a:xfrm>
            <a:off x="8598947" y="1575302"/>
            <a:ext cx="1389628" cy="1317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Blur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32D7C0-F1E5-7959-9763-5201D6A38ED2}"/>
              </a:ext>
            </a:extLst>
          </p:cNvPr>
          <p:cNvSpPr txBox="1">
            <a:spLocks/>
          </p:cNvSpPr>
          <p:nvPr/>
        </p:nvSpPr>
        <p:spPr>
          <a:xfrm>
            <a:off x="9956879" y="1582716"/>
            <a:ext cx="1644836" cy="89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Color jitter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969E8E-7E2F-8812-C6F5-38F33EFD2858}"/>
              </a:ext>
            </a:extLst>
          </p:cNvPr>
          <p:cNvSpPr txBox="1">
            <a:spLocks/>
          </p:cNvSpPr>
          <p:nvPr/>
        </p:nvSpPr>
        <p:spPr>
          <a:xfrm>
            <a:off x="653970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D4CCE1-ADF2-70E2-F167-28390E4F81B9}"/>
              </a:ext>
            </a:extLst>
          </p:cNvPr>
          <p:cNvSpPr txBox="1">
            <a:spLocks/>
          </p:cNvSpPr>
          <p:nvPr/>
        </p:nvSpPr>
        <p:spPr>
          <a:xfrm>
            <a:off x="7193471" y="1796527"/>
            <a:ext cx="1389628" cy="11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D5390-CEFC-EE01-9536-8ACAA7267F8A}"/>
              </a:ext>
            </a:extLst>
          </p:cNvPr>
          <p:cNvSpPr txBox="1"/>
          <p:nvPr/>
        </p:nvSpPr>
        <p:spPr>
          <a:xfrm>
            <a:off x="5549153" y="3165770"/>
            <a:ext cx="10936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Accuracy: 74.321%</a:t>
            </a:r>
            <a:endParaRPr lang="he-IL" sz="1400" b="1" dirty="0">
              <a:latin typeface="Lato" panose="020F0502020204030203" pitchFamily="34" charset="0"/>
              <a:ea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8C1B4-0CE6-48C9-04CF-0B2AD7F74B74}"/>
              </a:ext>
            </a:extLst>
          </p:cNvPr>
          <p:cNvSpPr txBox="1"/>
          <p:nvPr/>
        </p:nvSpPr>
        <p:spPr>
          <a:xfrm>
            <a:off x="5549153" y="5304103"/>
            <a:ext cx="10936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Accuracy: 88.6968%</a:t>
            </a:r>
            <a:endParaRPr lang="he-IL" sz="1400" b="1" dirty="0">
              <a:latin typeface="Lato" panose="020F0502020204030203" pitchFamily="34" charset="0"/>
              <a:ea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928</Words>
  <Application>Microsoft Office PowerPoint</Application>
  <PresentationFormat>Widescreen</PresentationFormat>
  <Paragraphs>113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Aharoni</vt:lpstr>
      <vt:lpstr>Arial</vt:lpstr>
      <vt:lpstr>Calibri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29</cp:revision>
  <dcterms:created xsi:type="dcterms:W3CDTF">2023-01-17T10:16:09Z</dcterms:created>
  <dcterms:modified xsi:type="dcterms:W3CDTF">2023-01-22T18:58:56Z</dcterms:modified>
</cp:coreProperties>
</file>